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0" d="100"/>
          <a:sy n="60" d="100"/>
        </p:scale>
        <p:origin x="81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6948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Źródła i uwagi:
Grafika wygenerowana na potrzeby materiału. Informacje o projekcie Instytut Dostępności: strona projektu, sekcja Cel projektu i Grupa docelowa, https://akademiadostepnosci.pl/.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Źródła i uwagi:
Wniosek biznesowy sformułowany na potrzeby prezentacji. Grafika wygenerowana na potrzeby materiału.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Źródła i uwagi:
Przykłady barier komunikacyjnych opracowane na potrzeby prezentacji.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Źródła i uwagi:
Grafika wygenerowana na potrzeby materiału. Zasady opisane jako praktyczne wskazówki komunikacyjne.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Źródła i uwagi:
Przykłady obszarów do przeglądu opracowane na potrzeby prezentacji.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Źródła i uwagi:
Pytania kontrolne opracowane na potrzeby prezentacji jako praktyczna metoda dla przedsiębiorców.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Źródła i uwagi:
Informacje o projekcie: strona główna Instytutu Dostępności, opis projektu, celu i grupy docelowej, https://akademiadostepnosci.pl/. Grafika wygenerowana na potrzeby materiału.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ostępna_komunikacja_w_biurze.png"/>
          <p:cNvPicPr>
            <a:picLocks noChangeAspect="1"/>
          </p:cNvPicPr>
          <p:nvPr/>
        </p:nvPicPr>
        <p:blipFill>
          <a:blip r:embed="rId3"/>
          <a:srcRect l="27396" r="27396"/>
          <a:stretch/>
        </p:blipFill>
        <p:spPr>
          <a:xfrm>
            <a:off x="6812280" y="164592"/>
            <a:ext cx="5376672" cy="669340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4" name="Text 1"/>
          <p:cNvSpPr/>
          <p:nvPr/>
        </p:nvSpPr>
        <p:spPr>
          <a:xfrm>
            <a:off x="502920" y="25603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5D6B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Instytut Dostępności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94360" y="914400"/>
            <a:ext cx="5394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1B4F9C"/>
                </a:solidFill>
              </a:rPr>
              <a:t>Dostępna komunikacja w firmie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621792" y="2011680"/>
            <a:ext cx="5029200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5D6B73"/>
                </a:solidFill>
              </a:rPr>
              <a:t>Jak pisać i mówić, żeby klient naprawdę zrozumiał komunikat?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621792" y="2880360"/>
            <a:ext cx="1965960" cy="384048"/>
          </a:xfrm>
          <a:prstGeom prst="roundRect">
            <a:avLst>
              <a:gd name="adj" fmla="val 14286"/>
            </a:avLst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8" name="Text 5"/>
          <p:cNvSpPr/>
          <p:nvPr/>
        </p:nvSpPr>
        <p:spPr>
          <a:xfrm>
            <a:off x="786384" y="2967228"/>
            <a:ext cx="16367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dla przedsiębiorców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2788920" y="2880360"/>
            <a:ext cx="2057400" cy="384048"/>
          </a:xfrm>
          <a:prstGeom prst="roundRect">
            <a:avLst>
              <a:gd name="adj" fmla="val 14286"/>
            </a:avLst>
          </a:prstGeom>
          <a:solidFill>
            <a:srgbClr val="1B4F9C"/>
          </a:solidFill>
          <a:ln w="12700">
            <a:solidFill>
              <a:srgbClr val="1B4F9C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0" name="Text 7"/>
          <p:cNvSpPr/>
          <p:nvPr/>
        </p:nvSpPr>
        <p:spPr>
          <a:xfrm>
            <a:off x="2953512" y="2967228"/>
            <a:ext cx="17282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praktyczne przykłady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621792" y="3886200"/>
            <a:ext cx="480060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F2A2E"/>
                </a:solidFill>
              </a:rPr>
              <a:t>Prostsze komunikaty to mniej pytań, mniej błędów i wygodniejsza obsługa dla wszystkich klientów.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9601200" y="6483096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A878C"/>
                </a:solidFill>
              </a:rPr>
              <a:t>Instytut Dostępności • 1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5D6B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Instytut Dostępności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601200" y="6483096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A878C"/>
                </a:solidFill>
              </a:rPr>
              <a:t>Instytut Dostępności • 2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94360" y="566928"/>
            <a:ext cx="56692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B4F9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Dlaczego to ważne dla firmy?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621792" y="1417320"/>
            <a:ext cx="530352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D6B73"/>
                </a:solidFill>
              </a:rPr>
              <a:t>Klient może mieć potrzebę dostępnej komunikacji w różnych sytuacjach — stale albo tylko czasowo.</a:t>
            </a:r>
            <a:endParaRPr lang="en-US" sz="1600" dirty="0"/>
          </a:p>
        </p:txBody>
      </p:sp>
      <p:pic>
        <p:nvPicPr>
          <p:cNvPr id="7" name="Image 0" descr="/mnt/data/wide_clean_modern_office_workspace_scene_with_a.png"/>
          <p:cNvPicPr>
            <a:picLocks noChangeAspect="1"/>
          </p:cNvPicPr>
          <p:nvPr/>
        </p:nvPicPr>
        <p:blipFill>
          <a:blip r:embed="rId3"/>
          <a:srcRect l="1080" r="1080"/>
          <a:stretch/>
        </p:blipFill>
        <p:spPr>
          <a:xfrm>
            <a:off x="6400800" y="640080"/>
            <a:ext cx="5166360" cy="29718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822960" y="2880360"/>
            <a:ext cx="475488" cy="475488"/>
          </a:xfrm>
          <a:prstGeom prst="ellipse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9" name="Text 6"/>
          <p:cNvSpPr/>
          <p:nvPr/>
        </p:nvSpPr>
        <p:spPr>
          <a:xfrm>
            <a:off x="822960" y="2980944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417320" y="2862072"/>
            <a:ext cx="2560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4F9C"/>
                </a:solidFill>
              </a:rPr>
              <a:t>Mniej rezygnacji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1417320" y="3182112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5D6B73"/>
                </a:solidFill>
              </a:rPr>
              <a:t>Klient szybciej rozumie ofertę, formularz i kolejne kroki.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822960" y="3840480"/>
            <a:ext cx="475488" cy="475488"/>
          </a:xfrm>
          <a:prstGeom prst="ellipse">
            <a:avLst/>
          </a:prstGeom>
          <a:solidFill>
            <a:srgbClr val="1B4F9C"/>
          </a:solidFill>
          <a:ln w="12700">
            <a:solidFill>
              <a:srgbClr val="1B4F9C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3" name="Text 10"/>
          <p:cNvSpPr/>
          <p:nvPr/>
        </p:nvSpPr>
        <p:spPr>
          <a:xfrm>
            <a:off x="822960" y="3941064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1417320" y="3822192"/>
            <a:ext cx="2560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4F9C"/>
                </a:solidFill>
              </a:rPr>
              <a:t>Mniej błędów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1417320" y="4142232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5D6B73"/>
                </a:solidFill>
              </a:rPr>
              <a:t>Proste instrukcje ograniczają pomyłki i dodatkowe kontakty.</a:t>
            </a:r>
            <a:endParaRPr lang="en-US" sz="1450" dirty="0"/>
          </a:p>
        </p:txBody>
      </p:sp>
      <p:sp>
        <p:nvSpPr>
          <p:cNvPr id="16" name="Shape 13"/>
          <p:cNvSpPr/>
          <p:nvPr/>
        </p:nvSpPr>
        <p:spPr>
          <a:xfrm>
            <a:off x="822960" y="4800600"/>
            <a:ext cx="475488" cy="475488"/>
          </a:xfrm>
          <a:prstGeom prst="ellipse">
            <a:avLst/>
          </a:prstGeom>
          <a:solidFill>
            <a:srgbClr val="1B4F9C"/>
          </a:solidFill>
          <a:ln w="12700">
            <a:solidFill>
              <a:srgbClr val="1B4F9C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7" name="Text 14"/>
          <p:cNvSpPr/>
          <p:nvPr/>
        </p:nvSpPr>
        <p:spPr>
          <a:xfrm>
            <a:off x="822960" y="4901184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417320" y="4782312"/>
            <a:ext cx="2560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4F9C"/>
                </a:solidFill>
              </a:rPr>
              <a:t>Lepsza obsługa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1417320" y="5102352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5D6B73"/>
                </a:solidFill>
              </a:rPr>
              <a:t>Pracownicy odpowiadają spójnie i zrozumiale.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5D6B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Instytut Dostępności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601200" y="6483096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A878C"/>
                </a:solidFill>
              </a:rPr>
              <a:t>Instytut Dostępności • 3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94359" y="566928"/>
            <a:ext cx="9283287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B4F9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 najczęściej utrudnia zrozumienie?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621792" y="1417320"/>
            <a:ext cx="530352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D6B73"/>
                </a:solidFill>
              </a:rPr>
              <a:t>Bariery komunikacyjne często nie wyglądają jak „problem dostępności”, ale realnie blokują klienta.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731520" y="2148840"/>
            <a:ext cx="498348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D7E6E1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l-PL"/>
          </a:p>
        </p:txBody>
      </p:sp>
      <p:sp>
        <p:nvSpPr>
          <p:cNvPr id="8" name="Shape 6"/>
          <p:cNvSpPr/>
          <p:nvPr/>
        </p:nvSpPr>
        <p:spPr>
          <a:xfrm>
            <a:off x="932688" y="2441448"/>
            <a:ext cx="475488" cy="475488"/>
          </a:xfrm>
          <a:prstGeom prst="ellipse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9" name="Text 7"/>
          <p:cNvSpPr/>
          <p:nvPr/>
        </p:nvSpPr>
        <p:spPr>
          <a:xfrm>
            <a:off x="932688" y="2542032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!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554480" y="2368296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4F9C"/>
                </a:solidFill>
              </a:rPr>
              <a:t>Zbyt długie zdania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554480" y="2734056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5D6B73"/>
                </a:solidFill>
              </a:rPr>
              <a:t>Klient gubi sens i najważniejsze działanie.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731520" y="4160520"/>
            <a:ext cx="498348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D7E6E1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l-PL"/>
          </a:p>
        </p:txBody>
      </p:sp>
      <p:sp>
        <p:nvSpPr>
          <p:cNvPr id="13" name="Shape 11"/>
          <p:cNvSpPr/>
          <p:nvPr/>
        </p:nvSpPr>
        <p:spPr>
          <a:xfrm>
            <a:off x="932688" y="4453128"/>
            <a:ext cx="475488" cy="475488"/>
          </a:xfrm>
          <a:prstGeom prst="ellipse">
            <a:avLst/>
          </a:prstGeom>
          <a:solidFill>
            <a:srgbClr val="1B4F9C"/>
          </a:solidFill>
          <a:ln w="12700">
            <a:solidFill>
              <a:srgbClr val="1B4F9C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4" name="Text 12"/>
          <p:cNvSpPr/>
          <p:nvPr/>
        </p:nvSpPr>
        <p:spPr>
          <a:xfrm>
            <a:off x="932688" y="4553712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!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554480" y="4379976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4F9C"/>
                </a:solidFill>
              </a:rPr>
              <a:t>Język wewnętrzny firmy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554480" y="4745736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5D6B73"/>
                </a:solidFill>
              </a:rPr>
              <a:t>Regulaminy, skróty i procedury brzmią obco.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263640" y="2148840"/>
            <a:ext cx="498348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D7E6E1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l-PL"/>
          </a:p>
        </p:txBody>
      </p:sp>
      <p:sp>
        <p:nvSpPr>
          <p:cNvPr id="18" name="Shape 16"/>
          <p:cNvSpPr/>
          <p:nvPr/>
        </p:nvSpPr>
        <p:spPr>
          <a:xfrm>
            <a:off x="6464808" y="2441448"/>
            <a:ext cx="475488" cy="475488"/>
          </a:xfrm>
          <a:prstGeom prst="ellipse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9" name="Text 17"/>
          <p:cNvSpPr/>
          <p:nvPr/>
        </p:nvSpPr>
        <p:spPr>
          <a:xfrm>
            <a:off x="6464808" y="2542032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!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086600" y="2368296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4F9C"/>
                </a:solidFill>
              </a:rPr>
              <a:t>Niejasne formularze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086600" y="2734056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5D6B73"/>
                </a:solidFill>
              </a:rPr>
              <a:t>Brak informacji, co wpisać albo jak poprawić błąd.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263640" y="4160520"/>
            <a:ext cx="498348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D7E6E1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l-PL"/>
          </a:p>
        </p:txBody>
      </p:sp>
      <p:sp>
        <p:nvSpPr>
          <p:cNvPr id="23" name="Shape 21"/>
          <p:cNvSpPr/>
          <p:nvPr/>
        </p:nvSpPr>
        <p:spPr>
          <a:xfrm>
            <a:off x="6464808" y="4453128"/>
            <a:ext cx="475488" cy="475488"/>
          </a:xfrm>
          <a:prstGeom prst="ellipse">
            <a:avLst/>
          </a:prstGeom>
          <a:solidFill>
            <a:srgbClr val="1B4F9C"/>
          </a:solidFill>
          <a:ln w="12700">
            <a:solidFill>
              <a:srgbClr val="1B4F9C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24" name="Text 22"/>
          <p:cNvSpPr/>
          <p:nvPr/>
        </p:nvSpPr>
        <p:spPr>
          <a:xfrm>
            <a:off x="6464808" y="4553712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!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7086600" y="4379976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4F9C"/>
                </a:solidFill>
              </a:rPr>
              <a:t>Tylko jeden kanał kontaktu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7086600" y="4745736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5D6B73"/>
                </a:solidFill>
              </a:rPr>
              <a:t>Nie każdy może wygodnie zadzwonić albo przyjść osobiście.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5D6B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Instytut Dostępności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601200" y="6483096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A878C"/>
                </a:solidFill>
              </a:rPr>
              <a:t>Instytut Dostępności • 4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94360" y="566928"/>
            <a:ext cx="865596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B4F9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Zasada: prościej, krócej, konkretniej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621792" y="1417320"/>
            <a:ext cx="530352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D6B73"/>
                </a:solidFill>
              </a:rPr>
              <a:t>Dostępna komunikacja nie oznacza upraszczania oferty. Oznacza jasne prowadzenie klienta przez informację.</a:t>
            </a:r>
            <a:endParaRPr lang="en-US" sz="1600" dirty="0"/>
          </a:p>
        </p:txBody>
      </p:sp>
      <p:pic>
        <p:nvPicPr>
          <p:cNvPr id="7" name="Image 0" descr="/mnt/data/a_wide_bright_modern_office_meeting_room_illustr.png"/>
          <p:cNvPicPr>
            <a:picLocks noChangeAspect="1"/>
          </p:cNvPicPr>
          <p:nvPr/>
        </p:nvPicPr>
        <p:blipFill>
          <a:blip r:embed="rId3"/>
          <a:srcRect l="12921" r="12921"/>
          <a:stretch/>
        </p:blipFill>
        <p:spPr>
          <a:xfrm>
            <a:off x="685800" y="2240280"/>
            <a:ext cx="5120640" cy="38862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492240" y="2176272"/>
            <a:ext cx="475488" cy="475488"/>
          </a:xfrm>
          <a:prstGeom prst="ellipse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9" name="Text 6"/>
          <p:cNvSpPr/>
          <p:nvPr/>
        </p:nvSpPr>
        <p:spPr>
          <a:xfrm>
            <a:off x="6492240" y="2276856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086600" y="2286000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F2A2E"/>
                </a:solidFill>
              </a:rPr>
              <a:t>Zacznij od najważniejszej informacji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6492240" y="3017520"/>
            <a:ext cx="475488" cy="475488"/>
          </a:xfrm>
          <a:prstGeom prst="ellipse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2" name="Text 9"/>
          <p:cNvSpPr/>
          <p:nvPr/>
        </p:nvSpPr>
        <p:spPr>
          <a:xfrm>
            <a:off x="6492240" y="3118104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086600" y="312724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F2A2E"/>
                </a:solidFill>
              </a:rPr>
              <a:t>Pisz zdaniami, które łatwo przeczytać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6492240" y="3858768"/>
            <a:ext cx="475488" cy="475488"/>
          </a:xfrm>
          <a:prstGeom prst="ellipse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5" name="Text 12"/>
          <p:cNvSpPr/>
          <p:nvPr/>
        </p:nvSpPr>
        <p:spPr>
          <a:xfrm>
            <a:off x="6492240" y="3959352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7086600" y="3968496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F2A2E"/>
                </a:solidFill>
              </a:rPr>
              <a:t>Używaj nagłówków, list i kroków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6492240" y="4700016"/>
            <a:ext cx="475488" cy="475488"/>
          </a:xfrm>
          <a:prstGeom prst="ellipse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8" name="Text 15"/>
          <p:cNvSpPr/>
          <p:nvPr/>
        </p:nvSpPr>
        <p:spPr>
          <a:xfrm>
            <a:off x="6492240" y="4800600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7086600" y="4809744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F2A2E"/>
                </a:solidFill>
              </a:rPr>
              <a:t>Wyjaśniaj, co klient ma zrobić dalej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6492240" y="5715000"/>
            <a:ext cx="452628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B4F9C"/>
                </a:solidFill>
              </a:rPr>
              <a:t>Efekt: klient szybciej rozumie komunikat, a firma ogranicza niepotrzebne wyjaśnienia.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5D6B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Instytut Dostępności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601200" y="6483096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A878C"/>
                </a:solidFill>
              </a:rPr>
              <a:t>Instytut Dostępności • 5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94360" y="566928"/>
            <a:ext cx="56692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B4F9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Gdzie warto zacząć?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621792" y="1417320"/>
            <a:ext cx="530352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D6B73"/>
                </a:solidFill>
              </a:rPr>
              <a:t>Nie trzeba od razu zmieniać wszystkiego. Najlepiej zacząć od miejsc, w których klient podejmuje decyzję albo prosi o pomoc.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777240" y="2286000"/>
            <a:ext cx="2331720" cy="260604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D7E6E1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l-PL"/>
          </a:p>
        </p:txBody>
      </p:sp>
      <p:sp>
        <p:nvSpPr>
          <p:cNvPr id="8" name="Shape 6"/>
          <p:cNvSpPr/>
          <p:nvPr/>
        </p:nvSpPr>
        <p:spPr>
          <a:xfrm>
            <a:off x="1463040" y="2578608"/>
            <a:ext cx="960120" cy="960120"/>
          </a:xfrm>
          <a:prstGeom prst="ellipse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9" name="Text 7"/>
          <p:cNvSpPr/>
          <p:nvPr/>
        </p:nvSpPr>
        <p:spPr>
          <a:xfrm>
            <a:off x="1463040" y="2907792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WWW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60120" y="3822192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4F9C"/>
                </a:solidFill>
              </a:rPr>
              <a:t>Strona WWW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005840" y="4224528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5D6B73"/>
                </a:solidFill>
              </a:rPr>
              <a:t>oferta, cennik, formularz kontaktowy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3566160" y="2286000"/>
            <a:ext cx="2331720" cy="260604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D7E6E1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l-PL"/>
          </a:p>
        </p:txBody>
      </p:sp>
      <p:sp>
        <p:nvSpPr>
          <p:cNvPr id="13" name="Shape 11"/>
          <p:cNvSpPr/>
          <p:nvPr/>
        </p:nvSpPr>
        <p:spPr>
          <a:xfrm>
            <a:off x="4251960" y="2578608"/>
            <a:ext cx="960120" cy="960120"/>
          </a:xfrm>
          <a:prstGeom prst="ellipse">
            <a:avLst/>
          </a:prstGeom>
          <a:solidFill>
            <a:srgbClr val="1B4F9C"/>
          </a:solidFill>
          <a:ln w="12700">
            <a:solidFill>
              <a:srgbClr val="1B4F9C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4" name="Text 12"/>
          <p:cNvSpPr/>
          <p:nvPr/>
        </p:nvSpPr>
        <p:spPr>
          <a:xfrm>
            <a:off x="4251960" y="2907792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@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749040" y="3822192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4F9C"/>
                </a:solidFill>
              </a:rPr>
              <a:t>E-mail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3794760" y="4224528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5D6B73"/>
                </a:solidFill>
              </a:rPr>
              <a:t>potwierdzenia, instrukcje, odpowiedzi na pytania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355080" y="2286000"/>
            <a:ext cx="2331720" cy="260604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D7E6E1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l-PL"/>
          </a:p>
        </p:txBody>
      </p:sp>
      <p:sp>
        <p:nvSpPr>
          <p:cNvPr id="18" name="Shape 16"/>
          <p:cNvSpPr/>
          <p:nvPr/>
        </p:nvSpPr>
        <p:spPr>
          <a:xfrm>
            <a:off x="7040880" y="2578608"/>
            <a:ext cx="960120" cy="960120"/>
          </a:xfrm>
          <a:prstGeom prst="ellipse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9" name="Text 17"/>
          <p:cNvSpPr/>
          <p:nvPr/>
        </p:nvSpPr>
        <p:spPr>
          <a:xfrm>
            <a:off x="7040880" y="2907792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PDF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537960" y="3822192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4F9C"/>
                </a:solidFill>
              </a:rPr>
              <a:t>Dokumenty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583680" y="4224528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5D6B73"/>
                </a:solidFill>
              </a:rPr>
              <a:t>regulaminy, zgody, instrukcje, PDF-y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9144000" y="2286000"/>
            <a:ext cx="2331720" cy="260604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D7E6E1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l-PL"/>
          </a:p>
        </p:txBody>
      </p:sp>
      <p:sp>
        <p:nvSpPr>
          <p:cNvPr id="23" name="Shape 21"/>
          <p:cNvSpPr/>
          <p:nvPr/>
        </p:nvSpPr>
        <p:spPr>
          <a:xfrm>
            <a:off x="9829800" y="2578608"/>
            <a:ext cx="960120" cy="960120"/>
          </a:xfrm>
          <a:prstGeom prst="ellipse">
            <a:avLst/>
          </a:prstGeom>
          <a:solidFill>
            <a:srgbClr val="1B4F9C"/>
          </a:solidFill>
          <a:ln w="12700">
            <a:solidFill>
              <a:srgbClr val="1B4F9C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24" name="Text 22"/>
          <p:cNvSpPr/>
          <p:nvPr/>
        </p:nvSpPr>
        <p:spPr>
          <a:xfrm>
            <a:off x="9829800" y="2907792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?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9326880" y="3822192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4F9C"/>
                </a:solidFill>
              </a:rPr>
              <a:t>Obsługa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372600" y="4224528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5D6B73"/>
                </a:solidFill>
              </a:rPr>
              <a:t>skrypty rozmów, komunikaty, reklamacje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5D6B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Instytut Dostępności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601200" y="6483096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A878C"/>
                </a:solidFill>
              </a:rPr>
              <a:t>Instytut Dostępności • 6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94360" y="566928"/>
            <a:ext cx="107899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B4F9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Mała zmiana w komunikacie może zmienić doświadczenie klienta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621792" y="1417320"/>
            <a:ext cx="530352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D6B73"/>
                </a:solidFill>
              </a:rPr>
              <a:t>Przed publikacją warto zadać trzy krótkie pytania kontrolne.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777240" y="2240280"/>
            <a:ext cx="10607040" cy="3063240"/>
          </a:xfrm>
          <a:prstGeom prst="roundRect">
            <a:avLst>
              <a:gd name="adj" fmla="val 2985"/>
            </a:avLst>
          </a:prstGeom>
          <a:solidFill>
            <a:srgbClr val="F5F9FF"/>
          </a:solidFill>
          <a:ln w="12700">
            <a:solidFill>
              <a:srgbClr val="D7E6E1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8" name="Shape 6"/>
          <p:cNvSpPr/>
          <p:nvPr/>
        </p:nvSpPr>
        <p:spPr>
          <a:xfrm>
            <a:off x="1143000" y="2743200"/>
            <a:ext cx="475488" cy="475488"/>
          </a:xfrm>
          <a:prstGeom prst="ellipse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9" name="Text 7"/>
          <p:cNvSpPr/>
          <p:nvPr/>
        </p:nvSpPr>
        <p:spPr>
          <a:xfrm>
            <a:off x="1143000" y="2843784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✓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764792" y="265176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B4F9C"/>
                </a:solidFill>
              </a:rPr>
              <a:t>Czy wiadomo, co jest najważniejsze?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1143000" y="3547872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5D6B73"/>
                </a:solidFill>
              </a:rPr>
              <a:t>Najpierw informacja, potem szczegóły.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526280" y="2743200"/>
            <a:ext cx="475488" cy="475488"/>
          </a:xfrm>
          <a:prstGeom prst="ellipse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3" name="Text 11"/>
          <p:cNvSpPr/>
          <p:nvPr/>
        </p:nvSpPr>
        <p:spPr>
          <a:xfrm>
            <a:off x="4526280" y="2843784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✓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148072" y="265176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B4F9C"/>
                </a:solidFill>
              </a:rPr>
              <a:t>Czy klient wie, co ma zrobić?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4526280" y="3547872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5D6B73"/>
                </a:solidFill>
              </a:rPr>
              <a:t>Dodaj jasny kolejny krok.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909560" y="2743200"/>
            <a:ext cx="475488" cy="475488"/>
          </a:xfrm>
          <a:prstGeom prst="ellipse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7" name="Text 15"/>
          <p:cNvSpPr/>
          <p:nvPr/>
        </p:nvSpPr>
        <p:spPr>
          <a:xfrm>
            <a:off x="7909560" y="2843784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✓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531352" y="265176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B4F9C"/>
                </a:solidFill>
              </a:rPr>
              <a:t>Czy komunikat działa w różnych sytuacjach?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7909560" y="3547872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5D6B73"/>
                </a:solidFill>
              </a:rPr>
              <a:t>Telefon, komputer, czytnik ekranu, pośpiech.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14400" y="5669280"/>
            <a:ext cx="10149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2A2E"/>
                </a:solidFill>
              </a:rPr>
              <a:t>Dostępny komunikat to taki, który prowadzi klienta — bez domyślania się, bez stresu i bez niepotrzebnych pytań.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5D6B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Instytut Dostępności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601200" y="6483096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A878C"/>
                </a:solidFill>
              </a:rPr>
              <a:t>Instytut Dostępności • 7</a:t>
            </a:r>
            <a:endParaRPr lang="en-US" sz="850" dirty="0"/>
          </a:p>
        </p:txBody>
      </p:sp>
      <p:pic>
        <p:nvPicPr>
          <p:cNvPr id="5" name="Image 0" descr="/mnt/data/wide_well_lit_modern_office_meeting_room_scene_a.png"/>
          <p:cNvPicPr>
            <a:picLocks noChangeAspect="1"/>
          </p:cNvPicPr>
          <p:nvPr/>
        </p:nvPicPr>
        <p:blipFill>
          <a:blip r:embed="rId3"/>
          <a:srcRect l="26358" r="26358"/>
          <a:stretch/>
        </p:blipFill>
        <p:spPr>
          <a:xfrm>
            <a:off x="0" y="164592"/>
            <a:ext cx="5623560" cy="66934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715000" y="164592"/>
            <a:ext cx="6473952" cy="6693408"/>
          </a:xfrm>
          <a:prstGeom prst="rect">
            <a:avLst/>
          </a:prstGeom>
          <a:solidFill>
            <a:srgbClr val="F5F9FF"/>
          </a:solidFill>
          <a:ln w="12700">
            <a:solidFill>
              <a:srgbClr val="F5F9F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7" name="Text 4"/>
          <p:cNvSpPr/>
          <p:nvPr/>
        </p:nvSpPr>
        <p:spPr>
          <a:xfrm>
            <a:off x="6172200" y="749808"/>
            <a:ext cx="52578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B4F9C"/>
                </a:solidFill>
              </a:rPr>
              <a:t>Co daje udział w projekcie Instytut Dostępności?</a:t>
            </a:r>
            <a:endParaRPr lang="en-US" sz="2900" dirty="0"/>
          </a:p>
        </p:txBody>
      </p:sp>
      <p:sp>
        <p:nvSpPr>
          <p:cNvPr id="8" name="Text 5"/>
          <p:cNvSpPr/>
          <p:nvPr/>
        </p:nvSpPr>
        <p:spPr>
          <a:xfrm>
            <a:off x="6199632" y="1719072"/>
            <a:ext cx="507492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5D6B73"/>
                </a:solidFill>
              </a:rPr>
              <a:t>W projekcie uczestnicy rozwijają kompetencje w zakresie dostępności, zasad projektowania uniwersalnego oraz ich praktycznego zastosowania w firmie.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6236208" y="2788920"/>
            <a:ext cx="475488" cy="475488"/>
          </a:xfrm>
          <a:prstGeom prst="ellipse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0" name="Text 7"/>
          <p:cNvSpPr/>
          <p:nvPr/>
        </p:nvSpPr>
        <p:spPr>
          <a:xfrm>
            <a:off x="6236208" y="2889504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✓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6858000" y="2770632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b="1" dirty="0">
                <a:solidFill>
                  <a:srgbClr val="1B4F9C"/>
                </a:solidFill>
              </a:rPr>
              <a:t>Rozpoznasz bariery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6858000" y="3090672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5D6B73"/>
                </a:solidFill>
              </a:rPr>
              <a:t>w komunikacji, dokumentach i obsłudze klienta.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6236208" y="3630168"/>
            <a:ext cx="475488" cy="475488"/>
          </a:xfrm>
          <a:prstGeom prst="ellipse">
            <a:avLst/>
          </a:prstGeom>
          <a:solidFill>
            <a:srgbClr val="1B4F9C"/>
          </a:solidFill>
          <a:ln w="12700">
            <a:solidFill>
              <a:srgbClr val="1B4F9C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4" name="Text 11"/>
          <p:cNvSpPr/>
          <p:nvPr/>
        </p:nvSpPr>
        <p:spPr>
          <a:xfrm>
            <a:off x="6236208" y="3730752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✓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858000" y="361188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b="1" dirty="0">
                <a:solidFill>
                  <a:srgbClr val="1B4F9C"/>
                </a:solidFill>
              </a:rPr>
              <a:t>Usprawnisz procesy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6858000" y="3931920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5D6B73"/>
                </a:solidFill>
              </a:rPr>
              <a:t>tak, aby były bardziej zrozumiałe i przyjazne.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6236208" y="4471416"/>
            <a:ext cx="475488" cy="475488"/>
          </a:xfrm>
          <a:prstGeom prst="ellipse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8" name="Text 15"/>
          <p:cNvSpPr/>
          <p:nvPr/>
        </p:nvSpPr>
        <p:spPr>
          <a:xfrm>
            <a:off x="6236208" y="4572000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✓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6858000" y="4453128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b="1" dirty="0">
                <a:solidFill>
                  <a:srgbClr val="1B4F9C"/>
                </a:solidFill>
              </a:rPr>
              <a:t>Wzmocnisz firmę</a:t>
            </a:r>
            <a:endParaRPr lang="en-US" sz="1750" dirty="0"/>
          </a:p>
        </p:txBody>
      </p:sp>
      <p:sp>
        <p:nvSpPr>
          <p:cNvPr id="20" name="Text 17"/>
          <p:cNvSpPr/>
          <p:nvPr/>
        </p:nvSpPr>
        <p:spPr>
          <a:xfrm>
            <a:off x="6858000" y="4773168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5D6B73"/>
                </a:solidFill>
              </a:rPr>
              <a:t>przez kompetencje pracowników i lepsze doświadczenie klientów.</a:t>
            </a:r>
            <a:endParaRPr lang="en-US" sz="1350" dirty="0"/>
          </a:p>
        </p:txBody>
      </p:sp>
      <p:sp>
        <p:nvSpPr>
          <p:cNvPr id="21" name="Shape 18"/>
          <p:cNvSpPr/>
          <p:nvPr/>
        </p:nvSpPr>
        <p:spPr>
          <a:xfrm>
            <a:off x="6236208" y="5806440"/>
            <a:ext cx="4709160" cy="384048"/>
          </a:xfrm>
          <a:prstGeom prst="roundRect">
            <a:avLst>
              <a:gd name="adj" fmla="val 14286"/>
            </a:avLst>
          </a:prstGeom>
          <a:solidFill>
            <a:srgbClr val="1B4F9C"/>
          </a:solidFill>
          <a:ln w="12700">
            <a:solidFill>
              <a:srgbClr val="1B4F9C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22" name="Text 19"/>
          <p:cNvSpPr/>
          <p:nvPr/>
        </p:nvSpPr>
        <p:spPr>
          <a:xfrm>
            <a:off x="6400800" y="5893308"/>
            <a:ext cx="43799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Instytut Dostępności – szkolenia i doradztwo dla firm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627</Words>
  <Application>Microsoft Office PowerPoint</Application>
  <PresentationFormat>Panoramiczny</PresentationFormat>
  <Paragraphs>107</Paragraphs>
  <Slides>7</Slides>
  <Notes>7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Instytut Dostępności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Dostępna komunikacja w firmie</dc:title>
  <dc:subject>Instytut Dostępności - dostępna komunikacja w firmie</dc:subject>
  <dc:creator>OpenAI</dc:creator>
  <cp:lastModifiedBy>Malgorzata Skrzypczak</cp:lastModifiedBy>
  <cp:revision>2</cp:revision>
  <dcterms:created xsi:type="dcterms:W3CDTF">2026-09-23T08:50:29Z</dcterms:created>
  <dcterms:modified xsi:type="dcterms:W3CDTF">2026-09-23T10:45:45Z</dcterms:modified>
</cp:coreProperties>
</file>